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9" r:id="rId2"/>
  </p:sldMasterIdLst>
  <p:notesMasterIdLst>
    <p:notesMasterId r:id="rId19"/>
  </p:notesMasterIdLst>
  <p:handoutMasterIdLst>
    <p:handoutMasterId r:id="rId20"/>
  </p:handoutMasterIdLst>
  <p:sldIdLst>
    <p:sldId id="257" r:id="rId3"/>
    <p:sldId id="258" r:id="rId4"/>
    <p:sldId id="281" r:id="rId5"/>
    <p:sldId id="262" r:id="rId6"/>
    <p:sldId id="263" r:id="rId7"/>
    <p:sldId id="297" r:id="rId8"/>
    <p:sldId id="282" r:id="rId9"/>
    <p:sldId id="293" r:id="rId10"/>
    <p:sldId id="292" r:id="rId11"/>
    <p:sldId id="294" r:id="rId12"/>
    <p:sldId id="296" r:id="rId13"/>
    <p:sldId id="300" r:id="rId14"/>
    <p:sldId id="265" r:id="rId15"/>
    <p:sldId id="295" r:id="rId16"/>
    <p:sldId id="264" r:id="rId17"/>
    <p:sldId id="288" r:id="rId18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49" autoAdjust="0"/>
    <p:restoredTop sz="95599" autoAdjust="0"/>
  </p:normalViewPr>
  <p:slideViewPr>
    <p:cSldViewPr snapToGrid="0">
      <p:cViewPr>
        <p:scale>
          <a:sx n="78" d="100"/>
          <a:sy n="78" d="100"/>
        </p:scale>
        <p:origin x="-1368" y="2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71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2C4E7B1-6522-418F-9A3A-B537CA7F8E63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09084A8-00A7-4477-BB69-5A9B24EAA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5458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F339C52-3649-4F76-AB81-0C94C8C88EE3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8DE740C-5A1F-4E9F-93D0-F73D29970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327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1774"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All of these </a:t>
            </a:r>
            <a:r>
              <a:rPr lang="en-US" b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examples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 </a:t>
            </a:r>
            <a:r>
              <a:rPr lang="en-U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CANNOT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 move through </a:t>
            </a:r>
            <a:r>
              <a:rPr lang="en-US" b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empty space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DDEE1-5189-4BA1-A286-E39EFAAE02F9}" type="slidenum">
              <a:rPr lang="en-PH" smtClean="0"/>
              <a:pPr/>
              <a:t>11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0060550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1774"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All of these </a:t>
            </a:r>
            <a:r>
              <a:rPr lang="en-US" b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examples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 </a:t>
            </a:r>
            <a:r>
              <a:rPr lang="en-U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CAN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 move through </a:t>
            </a:r>
            <a:r>
              <a:rPr lang="en-US" b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empty space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DDEE1-5189-4BA1-A286-E39EFAAE02F9}" type="slidenum">
              <a:rPr lang="en-PH" smtClean="0"/>
              <a:pPr/>
              <a:t>12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006055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6726063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87" y="4243845"/>
            <a:ext cx="2307831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6726064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833787" y="2590078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1" y="2733709"/>
            <a:ext cx="6108101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1" y="4394040"/>
            <a:ext cx="6108101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pPr/>
              <a:t>3/5/2020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41510" y="2750337"/>
            <a:ext cx="878916" cy="1356442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5929622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4567988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2" y="4711617"/>
            <a:ext cx="7210394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0242" y="609598"/>
            <a:ext cx="7210394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39" y="5169584"/>
            <a:ext cx="7210397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pPr/>
              <a:t>3/5/2020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2" y="4711310"/>
            <a:ext cx="865613" cy="1090789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5929622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4567988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1" y="609597"/>
            <a:ext cx="7210394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2" y="4711616"/>
            <a:ext cx="7210394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pPr/>
              <a:t>3/5/2020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2" y="4711616"/>
            <a:ext cx="865613" cy="1090789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7828359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5929622"/>
            <a:ext cx="1202248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7939371" y="4567988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92" y="609599"/>
            <a:ext cx="6539158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051717" y="3653379"/>
            <a:ext cx="611743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2" y="4711616"/>
            <a:ext cx="7210394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pPr/>
              <a:t>3/5/2020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2" y="4709926"/>
            <a:ext cx="865613" cy="1090789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37679" y="74811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247107" y="3033524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7828359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5929622"/>
            <a:ext cx="1202248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7939371" y="4567988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39" y="4711616"/>
            <a:ext cx="7210397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0" y="5300150"/>
            <a:ext cx="7210397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pPr/>
              <a:t>3/5/2020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2" y="4709926"/>
            <a:ext cx="865613" cy="1090789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01917" y="753228"/>
            <a:ext cx="721872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95709" y="2336873"/>
            <a:ext cx="230252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0241" y="3022674"/>
            <a:ext cx="2287277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67019" y="2336873"/>
            <a:ext cx="22974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59103" y="3022674"/>
            <a:ext cx="229743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418117" y="2336873"/>
            <a:ext cx="230251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418117" y="3022674"/>
            <a:ext cx="2302519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pPr/>
              <a:t>3/5/2020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0242" y="753228"/>
            <a:ext cx="7210395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0239" y="4297503"/>
            <a:ext cx="228727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0239" y="2336873"/>
            <a:ext cx="2287279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0239" y="4873765"/>
            <a:ext cx="2287279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59103" y="4297503"/>
            <a:ext cx="22974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59103" y="2336873"/>
            <a:ext cx="229743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58088" y="4873764"/>
            <a:ext cx="230047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423009" y="4297503"/>
            <a:ext cx="229762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423008" y="2336873"/>
            <a:ext cx="2297629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422915" y="4873762"/>
            <a:ext cx="2300672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pPr/>
              <a:t>3/5/2020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pPr/>
              <a:t>3/5/2020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5448782" y="2040420"/>
            <a:ext cx="5106988" cy="102614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7200777" y="5543428"/>
            <a:ext cx="1602997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96923" y="609597"/>
            <a:ext cx="80535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41" y="609598"/>
            <a:ext cx="6652503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05344" y="5936188"/>
            <a:ext cx="20574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pPr/>
              <a:t>3/5/2020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0241" y="5936189"/>
            <a:ext cx="459510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73163" y="5398634"/>
            <a:ext cx="865613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0154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167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pPr/>
              <a:t>3/5/2020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9018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514600"/>
            <a:ext cx="40386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14600"/>
            <a:ext cx="40386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4715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3624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6101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43502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5957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12933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9062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19200"/>
            <a:ext cx="20574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19200"/>
            <a:ext cx="60198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124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1219200"/>
            <a:ext cx="82296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142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7828359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68" y="4087901"/>
            <a:ext cx="1202248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7939369" y="2726267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2" y="2869895"/>
            <a:ext cx="7210395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0242" y="4232172"/>
            <a:ext cx="7210395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pPr/>
              <a:t>3/5/2020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7092" y="2869896"/>
            <a:ext cx="865613" cy="1090789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0240" y="2336873"/>
            <a:ext cx="3523769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5592" y="2336873"/>
            <a:ext cx="3525044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pPr/>
              <a:t>3/5/2020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0" y="753230"/>
            <a:ext cx="7210397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9763" y="2336874"/>
            <a:ext cx="3354245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42" y="3030009"/>
            <a:ext cx="3523766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5116" y="2336873"/>
            <a:ext cx="3355521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95593" y="3030009"/>
            <a:ext cx="3525044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pPr/>
              <a:t>3/5/2020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pPr/>
              <a:t>3/5/2020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pPr/>
              <a:t>3/5/2020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1" y="753227"/>
            <a:ext cx="7210394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85" y="2336874"/>
            <a:ext cx="4206252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1" y="2336873"/>
            <a:ext cx="2842559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pPr/>
              <a:t>3/5/2020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3" y="753228"/>
            <a:ext cx="7210393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651250" y="2336874"/>
            <a:ext cx="4069387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2" y="2336874"/>
            <a:ext cx="2907192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pPr/>
              <a:t>3/5/2020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0241" y="753228"/>
            <a:ext cx="7210396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0241" y="2336873"/>
            <a:ext cx="7210396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63236" y="593618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pPr/>
              <a:t>3/5/2020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241" y="5936189"/>
            <a:ext cx="51529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47092" y="753228"/>
            <a:ext cx="865613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30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514600"/>
            <a:ext cx="82296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8230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19200"/>
            <a:ext cx="8229600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42509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2306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230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230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230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230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230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Futura Md BT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Futura Md BT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Futura Md BT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Futura Md BT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Futura Md BT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Futura Md BT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Futura Md BT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Futura Md BT" pitchFamily="34" charset="0"/>
        </a:defRPr>
      </a:lvl9pPr>
    </p:titleStyle>
    <p:bodyStyle>
      <a:lvl1pPr marL="257175" indent="-257175" algn="l" rtl="0" eaLnBrk="0" fontAlgn="base" hangingPunct="0">
        <a:spcBef>
          <a:spcPct val="75000"/>
        </a:spcBef>
        <a:spcAft>
          <a:spcPct val="0"/>
        </a:spcAft>
        <a:buClr>
          <a:srgbClr val="FF9900"/>
        </a:buClr>
        <a:buFont typeface="Wingdings" pitchFamily="2" charset="2"/>
        <a:buChar char="§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682625" indent="-423863" algn="l" rtl="0" eaLnBrk="0" fontAlgn="base" hangingPunct="0">
        <a:spcBef>
          <a:spcPct val="15000"/>
        </a:spcBef>
        <a:spcAft>
          <a:spcPct val="0"/>
        </a:spcAft>
        <a:buClr>
          <a:srgbClr val="FF9900"/>
        </a:buClr>
        <a:buFont typeface="Wingdings" pitchFamily="2" charset="2"/>
        <a:buChar char="§"/>
        <a:defRPr sz="2800" b="1">
          <a:solidFill>
            <a:schemeClr val="tx1"/>
          </a:solidFill>
          <a:latin typeface="+mn-lt"/>
        </a:defRPr>
      </a:lvl2pPr>
      <a:lvl3pPr marL="977900" indent="-293688" algn="l" rtl="0" eaLnBrk="0" fontAlgn="base" hangingPunct="0">
        <a:spcBef>
          <a:spcPct val="15000"/>
        </a:spcBef>
        <a:spcAft>
          <a:spcPct val="0"/>
        </a:spcAft>
        <a:buClr>
          <a:srgbClr val="FF9900"/>
        </a:buClr>
        <a:buFont typeface="Wingdings" pitchFamily="2" charset="2"/>
        <a:buChar char="§"/>
        <a:defRPr sz="2400" b="1">
          <a:solidFill>
            <a:schemeClr val="tx1"/>
          </a:solidFill>
          <a:latin typeface="+mn-lt"/>
        </a:defRPr>
      </a:lvl3pPr>
      <a:lvl4pPr marL="1262063" indent="-282575" algn="l" rtl="0" eaLnBrk="0" fontAlgn="base" hangingPunct="0">
        <a:spcBef>
          <a:spcPct val="15000"/>
        </a:spcBef>
        <a:spcAft>
          <a:spcPct val="0"/>
        </a:spcAft>
        <a:buClr>
          <a:srgbClr val="FF9900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06538" indent="-242888" algn="l" rtl="0" eaLnBrk="0" fontAlgn="base" hangingPunct="0">
        <a:spcBef>
          <a:spcPct val="15000"/>
        </a:spcBef>
        <a:spcAft>
          <a:spcPct val="0"/>
        </a:spcAft>
        <a:buClr>
          <a:srgbClr val="FF9900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1963738" indent="-242888" algn="l" rtl="0" eaLnBrk="0" fontAlgn="base" hangingPunct="0">
        <a:spcBef>
          <a:spcPct val="15000"/>
        </a:spcBef>
        <a:spcAft>
          <a:spcPct val="0"/>
        </a:spcAft>
        <a:buClr>
          <a:srgbClr val="FF9900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420938" indent="-242888" algn="l" rtl="0" eaLnBrk="0" fontAlgn="base" hangingPunct="0">
        <a:spcBef>
          <a:spcPct val="15000"/>
        </a:spcBef>
        <a:spcAft>
          <a:spcPct val="0"/>
        </a:spcAft>
        <a:buClr>
          <a:srgbClr val="FF9900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878138" indent="-242888" algn="l" rtl="0" eaLnBrk="0" fontAlgn="base" hangingPunct="0">
        <a:spcBef>
          <a:spcPct val="15000"/>
        </a:spcBef>
        <a:spcAft>
          <a:spcPct val="0"/>
        </a:spcAft>
        <a:buClr>
          <a:srgbClr val="FF9900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335338" indent="-242888" algn="l" rtl="0" eaLnBrk="0" fontAlgn="base" hangingPunct="0">
        <a:spcBef>
          <a:spcPct val="15000"/>
        </a:spcBef>
        <a:spcAft>
          <a:spcPct val="0"/>
        </a:spcAft>
        <a:buClr>
          <a:srgbClr val="FF9900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50" y="3377252"/>
            <a:ext cx="908685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0" b="1" dirty="0" smtClean="0">
                <a:ln w="76200">
                  <a:solidFill>
                    <a:schemeClr val="tx2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Waves</a:t>
            </a:r>
            <a:endParaRPr lang="en-US" sz="22000" b="1" dirty="0">
              <a:ln w="76200">
                <a:solidFill>
                  <a:schemeClr val="tx2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31917" y="2541319"/>
            <a:ext cx="646017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Unit 12: </a:t>
            </a:r>
            <a:r>
              <a:rPr lang="en-US" sz="66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Waves</a:t>
            </a:r>
            <a:endParaRPr lang="en-US" sz="6600" b="1" dirty="0">
              <a:ln>
                <a:solidFill>
                  <a:schemeClr val="tx1"/>
                </a:solidFill>
              </a:ln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26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Two Types of Waves</a:t>
            </a:r>
            <a:endParaRPr lang="en-US" sz="4800" b="1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2027866"/>
            <a:ext cx="9144000" cy="4384809"/>
          </a:xfrm>
        </p:spPr>
        <p:txBody>
          <a:bodyPr>
            <a:normAutofit/>
          </a:bodyPr>
          <a:lstStyle/>
          <a:p>
            <a:r>
              <a:rPr lang="en-US" sz="2800" b="1" u="sng" dirty="0" smtClean="0">
                <a:solidFill>
                  <a:srgbClr val="FFFF00"/>
                </a:solidFill>
              </a:rPr>
              <a:t>Mechanical Waves </a:t>
            </a:r>
            <a:r>
              <a:rPr lang="en-US" sz="2800" b="1" dirty="0" smtClean="0">
                <a:solidFill>
                  <a:srgbClr val="FFFF00"/>
                </a:solidFill>
              </a:rPr>
              <a:t>– </a:t>
            </a:r>
            <a:r>
              <a:rPr lang="en-US" sz="2800" b="1" dirty="0" smtClean="0"/>
              <a:t>require a medium to </a:t>
            </a:r>
            <a:r>
              <a:rPr lang="en-US" sz="2800" b="1" dirty="0" smtClean="0"/>
              <a:t>go through </a:t>
            </a:r>
            <a:r>
              <a:rPr lang="en-US" sz="2800" b="1" dirty="0" smtClean="0"/>
              <a:t>(Can be transverse or longitudinal)</a:t>
            </a:r>
          </a:p>
          <a:p>
            <a:r>
              <a:rPr lang="en-US" sz="2800" b="1" u="sng" dirty="0" smtClean="0">
                <a:solidFill>
                  <a:srgbClr val="FFFF00"/>
                </a:solidFill>
              </a:rPr>
              <a:t>Electromagnetic Waves </a:t>
            </a:r>
            <a:r>
              <a:rPr lang="en-US" sz="2800" b="1" dirty="0" smtClean="0">
                <a:solidFill>
                  <a:srgbClr val="FFFF00"/>
                </a:solidFill>
              </a:rPr>
              <a:t>– </a:t>
            </a:r>
            <a:r>
              <a:rPr lang="en-US" sz="2800" b="1" dirty="0" smtClean="0"/>
              <a:t>do NOT require a medium to </a:t>
            </a:r>
            <a:r>
              <a:rPr lang="en-US" sz="2800" b="1" dirty="0" smtClean="0"/>
              <a:t>go through </a:t>
            </a:r>
            <a:r>
              <a:rPr lang="en-US" sz="2800" b="1" dirty="0" smtClean="0"/>
              <a:t>(All are transverse)</a:t>
            </a:r>
          </a:p>
          <a:p>
            <a:pPr marL="0" indent="0">
              <a:buNone/>
            </a:pPr>
            <a:endParaRPr lang="en-US" b="1" dirty="0" smtClean="0">
              <a:solidFill>
                <a:srgbClr val="FFFF00"/>
              </a:solidFill>
            </a:endParaRPr>
          </a:p>
        </p:txBody>
      </p:sp>
      <p:pic>
        <p:nvPicPr>
          <p:cNvPr id="6" name="Picture 2" descr="http://web.bryanston.co.uk/physics/Applets/Wave%20animations/Waves%20demos/light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62431" y="3994350"/>
            <a:ext cx="3897746" cy="28636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6788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8129" y="2438400"/>
            <a:ext cx="8740239" cy="4140530"/>
          </a:xfrm>
        </p:spPr>
        <p:txBody>
          <a:bodyPr>
            <a:normAutofit fontScale="85000" lnSpcReduction="20000"/>
          </a:bodyPr>
          <a:lstStyle/>
          <a:p>
            <a:r>
              <a:rPr lang="en-US" sz="5400" dirty="0" smtClean="0">
                <a:solidFill>
                  <a:srgbClr val="FFC000"/>
                </a:solidFill>
              </a:rPr>
              <a:t>Water waves</a:t>
            </a:r>
          </a:p>
          <a:p>
            <a:pPr>
              <a:buNone/>
            </a:pPr>
            <a:endParaRPr lang="en-US" sz="2600" dirty="0" smtClean="0">
              <a:solidFill>
                <a:srgbClr val="FFC000"/>
              </a:solidFill>
            </a:endParaRPr>
          </a:p>
          <a:p>
            <a:r>
              <a:rPr lang="en-US" sz="5400" dirty="0" smtClean="0">
                <a:solidFill>
                  <a:srgbClr val="FFC000"/>
                </a:solidFill>
              </a:rPr>
              <a:t>Earthquake/seismic waves</a:t>
            </a:r>
          </a:p>
          <a:p>
            <a:pPr>
              <a:buNone/>
            </a:pPr>
            <a:endParaRPr lang="en-US" dirty="0" smtClean="0">
              <a:solidFill>
                <a:srgbClr val="FFC000"/>
              </a:solidFill>
            </a:endParaRPr>
          </a:p>
          <a:p>
            <a:r>
              <a:rPr lang="en-US" sz="5400" dirty="0" smtClean="0">
                <a:solidFill>
                  <a:srgbClr val="FFC000"/>
                </a:solidFill>
              </a:rPr>
              <a:t>Sound waves</a:t>
            </a:r>
          </a:p>
          <a:p>
            <a:pPr>
              <a:buNone/>
            </a:pPr>
            <a:endParaRPr lang="en-US" sz="2600" dirty="0" smtClean="0">
              <a:solidFill>
                <a:srgbClr val="FFC000"/>
              </a:solidFill>
            </a:endParaRPr>
          </a:p>
          <a:p>
            <a:r>
              <a:rPr lang="en-US" sz="5400" dirty="0" smtClean="0">
                <a:solidFill>
                  <a:srgbClr val="FFC000"/>
                </a:solidFill>
              </a:rPr>
              <a:t>Waves that travel down a rope or spring</a:t>
            </a:r>
            <a:endParaRPr lang="en-US" sz="5400" dirty="0">
              <a:solidFill>
                <a:srgbClr val="FFC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lang="en-PH" sz="4400" b="1" dirty="0" smtClean="0"/>
              <a:t>Types of Mechanical Waves</a:t>
            </a:r>
            <a:endParaRPr lang="en-PH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004" y="2165267"/>
            <a:ext cx="8740239" cy="4419600"/>
          </a:xfrm>
        </p:spPr>
        <p:txBody>
          <a:bodyPr>
            <a:normAutofit fontScale="85000" lnSpcReduction="20000"/>
          </a:bodyPr>
          <a:lstStyle/>
          <a:p>
            <a:r>
              <a:rPr lang="en-US" sz="5400" dirty="0" smtClean="0">
                <a:solidFill>
                  <a:srgbClr val="FFC000"/>
                </a:solidFill>
              </a:rPr>
              <a:t>Radio waves</a:t>
            </a:r>
          </a:p>
          <a:p>
            <a:r>
              <a:rPr lang="en-US" sz="5400" dirty="0" smtClean="0">
                <a:solidFill>
                  <a:srgbClr val="FFC000"/>
                </a:solidFill>
              </a:rPr>
              <a:t>Microwaves</a:t>
            </a:r>
          </a:p>
          <a:p>
            <a:r>
              <a:rPr lang="en-US" sz="5400" dirty="0" smtClean="0">
                <a:solidFill>
                  <a:srgbClr val="FFC000"/>
                </a:solidFill>
              </a:rPr>
              <a:t>Infrared waves</a:t>
            </a:r>
          </a:p>
          <a:p>
            <a:r>
              <a:rPr lang="en-US" sz="5400" dirty="0" smtClean="0">
                <a:solidFill>
                  <a:srgbClr val="FFC000"/>
                </a:solidFill>
              </a:rPr>
              <a:t>Visible light</a:t>
            </a:r>
          </a:p>
          <a:p>
            <a:r>
              <a:rPr lang="en-US" sz="5400" dirty="0" smtClean="0">
                <a:solidFill>
                  <a:srgbClr val="FFC000"/>
                </a:solidFill>
              </a:rPr>
              <a:t>Ultraviolet rays</a:t>
            </a:r>
          </a:p>
          <a:p>
            <a:r>
              <a:rPr lang="en-US" sz="5400" dirty="0" smtClean="0">
                <a:solidFill>
                  <a:srgbClr val="FFC000"/>
                </a:solidFill>
              </a:rPr>
              <a:t>X-rays</a:t>
            </a:r>
          </a:p>
          <a:p>
            <a:r>
              <a:rPr lang="en-US" sz="5400" dirty="0" smtClean="0">
                <a:solidFill>
                  <a:srgbClr val="FFC000"/>
                </a:solidFill>
              </a:rPr>
              <a:t>Gamma Radiation</a:t>
            </a:r>
            <a:endParaRPr lang="en-US" sz="5400" dirty="0">
              <a:solidFill>
                <a:srgbClr val="FFC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611579"/>
            <a:ext cx="8229600" cy="1143000"/>
          </a:xfrm>
        </p:spPr>
        <p:txBody>
          <a:bodyPr>
            <a:noAutofit/>
          </a:bodyPr>
          <a:lstStyle/>
          <a:p>
            <a:r>
              <a:rPr lang="en-PH" sz="4000" b="1" dirty="0" smtClean="0"/>
              <a:t>Types of Electromagnetic Waves</a:t>
            </a:r>
            <a:endParaRPr lang="en-PH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dirty="0" smtClean="0"/>
              <a:t>Types of Waves</a:t>
            </a:r>
            <a:endParaRPr lang="en-US" sz="7200" b="1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67340" y="2241622"/>
            <a:ext cx="8843310" cy="2311328"/>
          </a:xfrm>
        </p:spPr>
        <p:txBody>
          <a:bodyPr>
            <a:normAutofit/>
          </a:bodyPr>
          <a:lstStyle/>
          <a:p>
            <a:r>
              <a:rPr lang="en-US" sz="4000" b="1" u="sng" dirty="0" smtClean="0">
                <a:solidFill>
                  <a:srgbClr val="FFFF00"/>
                </a:solidFill>
              </a:rPr>
              <a:t>Transverse Wave</a:t>
            </a:r>
            <a:r>
              <a:rPr lang="en-US" sz="4000" b="1" dirty="0" smtClean="0">
                <a:solidFill>
                  <a:srgbClr val="FFFF00"/>
                </a:solidFill>
              </a:rPr>
              <a:t> – </a:t>
            </a:r>
            <a:r>
              <a:rPr lang="en-US" sz="3200" b="1" dirty="0" smtClean="0"/>
              <a:t>A mechanical or electromagnetic wave where the oscillations are perpendicular to the direction that the wave moves</a:t>
            </a:r>
          </a:p>
          <a:p>
            <a:pPr marL="0" indent="0">
              <a:buNone/>
            </a:pPr>
            <a:endParaRPr lang="en-US" sz="3200" b="1" dirty="0" smtClean="0">
              <a:solidFill>
                <a:srgbClr val="FFFF00"/>
              </a:solidFill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3" t="12147" r="5001"/>
          <a:stretch/>
        </p:blipFill>
        <p:spPr bwMode="auto">
          <a:xfrm>
            <a:off x="609600" y="4240212"/>
            <a:ext cx="8039100" cy="2617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788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75098"/>
            <a:ext cx="7528956" cy="1080938"/>
          </a:xfrm>
        </p:spPr>
        <p:txBody>
          <a:bodyPr>
            <a:normAutofit/>
          </a:bodyPr>
          <a:lstStyle/>
          <a:p>
            <a:r>
              <a:rPr lang="en-US" sz="4500" b="1" dirty="0" smtClean="0"/>
              <a:t>Parts of a Transverse Wave</a:t>
            </a:r>
            <a:endParaRPr lang="en-US" sz="4500" b="1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67340" y="2241622"/>
            <a:ext cx="8843310" cy="1968428"/>
          </a:xfrm>
        </p:spPr>
        <p:txBody>
          <a:bodyPr>
            <a:normAutofit/>
          </a:bodyPr>
          <a:lstStyle/>
          <a:p>
            <a:r>
              <a:rPr lang="en-US" sz="4000" b="1" u="sng" dirty="0" smtClean="0"/>
              <a:t>Crest</a:t>
            </a:r>
            <a:r>
              <a:rPr lang="en-US" sz="4000" b="1" dirty="0" smtClean="0"/>
              <a:t> – the </a:t>
            </a:r>
            <a:r>
              <a:rPr lang="en-US" sz="4000" b="1" dirty="0" smtClean="0">
                <a:solidFill>
                  <a:srgbClr val="FFFF00"/>
                </a:solidFill>
              </a:rPr>
              <a:t>high point </a:t>
            </a:r>
            <a:r>
              <a:rPr lang="en-US" sz="4000" b="1" dirty="0" smtClean="0"/>
              <a:t>of the wave</a:t>
            </a:r>
          </a:p>
          <a:p>
            <a:pPr marL="0" indent="0">
              <a:buNone/>
            </a:pPr>
            <a:endParaRPr lang="en-US" b="1" dirty="0" smtClean="0">
              <a:solidFill>
                <a:srgbClr val="FFFF00"/>
              </a:solidFill>
            </a:endParaRPr>
          </a:p>
          <a:p>
            <a:r>
              <a:rPr lang="en-US" sz="4000" b="1" u="sng" dirty="0" smtClean="0"/>
              <a:t>Trough</a:t>
            </a:r>
            <a:r>
              <a:rPr lang="en-US" sz="4000" b="1" dirty="0" smtClean="0"/>
              <a:t> – the </a:t>
            </a:r>
            <a:r>
              <a:rPr lang="en-US" sz="4000" b="1" dirty="0" smtClean="0">
                <a:solidFill>
                  <a:srgbClr val="FFFF00"/>
                </a:solidFill>
              </a:rPr>
              <a:t>low point </a:t>
            </a:r>
            <a:r>
              <a:rPr lang="en-US" sz="4000" b="1" dirty="0" smtClean="0"/>
              <a:t>of the wave</a:t>
            </a:r>
            <a:endParaRPr lang="en-US" sz="4000" b="1" u="sng" dirty="0" smtClean="0"/>
          </a:p>
          <a:p>
            <a:pPr marL="0" indent="0">
              <a:buNone/>
            </a:pPr>
            <a:endParaRPr lang="en-US" sz="5400" b="1" dirty="0">
              <a:solidFill>
                <a:srgbClr val="FFFF00"/>
              </a:solidFill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8" r="1993" b="16327"/>
          <a:stretch/>
        </p:blipFill>
        <p:spPr bwMode="auto">
          <a:xfrm>
            <a:off x="647700" y="4276725"/>
            <a:ext cx="782955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648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dirty="0" smtClean="0"/>
              <a:t>Types of Waves</a:t>
            </a:r>
            <a:endParaRPr lang="en-US" sz="7200" b="1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67340" y="1982310"/>
            <a:ext cx="8843310" cy="2311328"/>
          </a:xfrm>
        </p:spPr>
        <p:txBody>
          <a:bodyPr>
            <a:normAutofit/>
          </a:bodyPr>
          <a:lstStyle/>
          <a:p>
            <a:r>
              <a:rPr lang="en-US" sz="4000" b="1" u="sng" dirty="0" smtClean="0">
                <a:solidFill>
                  <a:srgbClr val="FFFF00"/>
                </a:solidFill>
              </a:rPr>
              <a:t>Longitudinal Wave</a:t>
            </a:r>
            <a:r>
              <a:rPr lang="en-US" sz="4000" b="1" dirty="0" smtClean="0">
                <a:solidFill>
                  <a:srgbClr val="FFFF00"/>
                </a:solidFill>
              </a:rPr>
              <a:t> – </a:t>
            </a:r>
            <a:r>
              <a:rPr lang="en-US" sz="3200" b="1" dirty="0" smtClean="0"/>
              <a:t>A mechanical wave where the oscillations are parallel to the direction that the wave moves</a:t>
            </a:r>
          </a:p>
          <a:p>
            <a:pPr marL="0" indent="0">
              <a:buNone/>
            </a:pPr>
            <a:endParaRPr lang="en-US" sz="3200" b="1" dirty="0" smtClean="0">
              <a:solidFill>
                <a:srgbClr val="FFFF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940" y="3653032"/>
            <a:ext cx="6092516" cy="2528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638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53228"/>
            <a:ext cx="7720637" cy="1080938"/>
          </a:xfrm>
        </p:spPr>
        <p:txBody>
          <a:bodyPr>
            <a:noAutofit/>
          </a:bodyPr>
          <a:lstStyle/>
          <a:p>
            <a:r>
              <a:rPr lang="en-US" sz="4400" b="1" dirty="0" smtClean="0"/>
              <a:t>Parts of a Longitudinal Wave</a:t>
            </a:r>
            <a:endParaRPr lang="en-US" sz="4400" b="1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67340" y="2089222"/>
            <a:ext cx="8843310" cy="2311328"/>
          </a:xfrm>
        </p:spPr>
        <p:txBody>
          <a:bodyPr>
            <a:normAutofit fontScale="92500"/>
          </a:bodyPr>
          <a:lstStyle/>
          <a:p>
            <a:r>
              <a:rPr lang="en-US" sz="4000" b="1" u="sng" dirty="0" smtClean="0"/>
              <a:t>Rarefaction</a:t>
            </a:r>
            <a:r>
              <a:rPr lang="en-US" sz="4000" b="1" dirty="0" smtClean="0">
                <a:solidFill>
                  <a:srgbClr val="FFFF00"/>
                </a:solidFill>
              </a:rPr>
              <a:t> – </a:t>
            </a:r>
            <a:r>
              <a:rPr lang="en-US" sz="3500" b="1" dirty="0" smtClean="0">
                <a:solidFill>
                  <a:srgbClr val="FFFF00"/>
                </a:solidFill>
              </a:rPr>
              <a:t>area of a longitudinal wave that is spread out, </a:t>
            </a:r>
            <a:r>
              <a:rPr lang="en-US" sz="3500" b="1" dirty="0" smtClean="0"/>
              <a:t>low pressure</a:t>
            </a:r>
          </a:p>
          <a:p>
            <a:r>
              <a:rPr lang="en-US" sz="4000" b="1" u="sng" dirty="0" smtClean="0"/>
              <a:t>Compression</a:t>
            </a:r>
            <a:r>
              <a:rPr lang="en-US" sz="4000" b="1" dirty="0" smtClean="0">
                <a:solidFill>
                  <a:srgbClr val="FFFF00"/>
                </a:solidFill>
              </a:rPr>
              <a:t> – </a:t>
            </a:r>
            <a:r>
              <a:rPr lang="en-US" sz="3500" b="1" dirty="0" smtClean="0">
                <a:solidFill>
                  <a:srgbClr val="FFFF00"/>
                </a:solidFill>
              </a:rPr>
              <a:t>area of a longitudinal wave that is close together, </a:t>
            </a:r>
            <a:r>
              <a:rPr lang="en-US" sz="3500" b="1" dirty="0" smtClean="0"/>
              <a:t>high pressure</a:t>
            </a:r>
          </a:p>
          <a:p>
            <a:pPr marL="0" indent="0">
              <a:buNone/>
            </a:pPr>
            <a:endParaRPr lang="en-US" b="1" dirty="0" smtClean="0">
              <a:solidFill>
                <a:srgbClr val="FFFF00"/>
              </a:solidFill>
            </a:endParaRPr>
          </a:p>
        </p:txBody>
      </p:sp>
      <p:pic>
        <p:nvPicPr>
          <p:cNvPr id="6" name="Picture 6" descr="longwave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54"/>
          <a:stretch/>
        </p:blipFill>
        <p:spPr bwMode="auto">
          <a:xfrm>
            <a:off x="514350" y="4294837"/>
            <a:ext cx="8134350" cy="2500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438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dirty="0" smtClean="0"/>
              <a:t>What is a wave?</a:t>
            </a:r>
            <a:endParaRPr lang="en-US" sz="7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340" y="2241622"/>
            <a:ext cx="8843310" cy="4616378"/>
          </a:xfrm>
        </p:spPr>
        <p:txBody>
          <a:bodyPr>
            <a:normAutofit/>
          </a:bodyPr>
          <a:lstStyle/>
          <a:p>
            <a:r>
              <a:rPr lang="en-US" sz="4000" b="1" u="sng" dirty="0" smtClean="0"/>
              <a:t>Wave</a:t>
            </a:r>
            <a:r>
              <a:rPr lang="en-US" sz="4000" b="1" dirty="0" smtClean="0">
                <a:solidFill>
                  <a:srgbClr val="FFFF00"/>
                </a:solidFill>
              </a:rPr>
              <a:t> – a disturbance </a:t>
            </a:r>
            <a:r>
              <a:rPr lang="en-US" sz="4000" b="1" dirty="0" smtClean="0">
                <a:solidFill>
                  <a:srgbClr val="FFFF00"/>
                </a:solidFill>
              </a:rPr>
              <a:t>that </a:t>
            </a:r>
            <a:r>
              <a:rPr lang="en-US" sz="4000" b="1" dirty="0" smtClean="0">
                <a:solidFill>
                  <a:srgbClr val="FFFF00"/>
                </a:solidFill>
              </a:rPr>
              <a:t>travels from one place to another</a:t>
            </a:r>
          </a:p>
          <a:p>
            <a:endParaRPr lang="en-US" sz="5400" b="1" dirty="0">
              <a:solidFill>
                <a:srgbClr val="FFFF00"/>
              </a:solidFill>
            </a:endParaRPr>
          </a:p>
          <a:p>
            <a:endParaRPr lang="en-US" sz="4000" b="1" dirty="0" smtClean="0">
              <a:solidFill>
                <a:srgbClr val="FFFF00"/>
              </a:solidFill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" r="1458"/>
          <a:stretch/>
        </p:blipFill>
        <p:spPr bwMode="auto">
          <a:xfrm>
            <a:off x="225630" y="4760933"/>
            <a:ext cx="8651669" cy="136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451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53228"/>
            <a:ext cx="7720637" cy="1080938"/>
          </a:xfrm>
        </p:spPr>
        <p:txBody>
          <a:bodyPr>
            <a:normAutofit fontScale="90000"/>
          </a:bodyPr>
          <a:lstStyle/>
          <a:p>
            <a:r>
              <a:rPr lang="en-US" sz="7200" b="1" dirty="0" smtClean="0"/>
              <a:t>What is a medium?</a:t>
            </a:r>
            <a:endParaRPr lang="en-US" sz="7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690" y="2099118"/>
            <a:ext cx="8843310" cy="4616378"/>
          </a:xfrm>
        </p:spPr>
        <p:txBody>
          <a:bodyPr>
            <a:normAutofit fontScale="92500"/>
          </a:bodyPr>
          <a:lstStyle/>
          <a:p>
            <a:r>
              <a:rPr lang="en-US" sz="4000" b="1" u="sng" dirty="0" smtClean="0"/>
              <a:t>Medium</a:t>
            </a:r>
            <a:r>
              <a:rPr lang="en-US" sz="4000" b="1" dirty="0" smtClean="0">
                <a:solidFill>
                  <a:srgbClr val="FFFF00"/>
                </a:solidFill>
              </a:rPr>
              <a:t> – </a:t>
            </a:r>
            <a:r>
              <a:rPr lang="en-US" sz="3200" b="1" dirty="0" smtClean="0">
                <a:solidFill>
                  <a:srgbClr val="FFFF00"/>
                </a:solidFill>
              </a:rPr>
              <a:t>the material through which a wave </a:t>
            </a:r>
          </a:p>
          <a:p>
            <a:pPr>
              <a:buNone/>
            </a:pPr>
            <a:r>
              <a:rPr lang="en-US" sz="3200" b="1" dirty="0" smtClean="0">
                <a:solidFill>
                  <a:srgbClr val="FFFF00"/>
                </a:solidFill>
              </a:rPr>
              <a:t>	travels</a:t>
            </a:r>
          </a:p>
          <a:p>
            <a:endParaRPr lang="en-US" sz="4000" b="1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sz="6000" b="1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sz="6000" b="1" dirty="0" smtClean="0">
              <a:solidFill>
                <a:srgbClr val="FFFF00"/>
              </a:solidFill>
            </a:endParaRPr>
          </a:p>
          <a:p>
            <a:r>
              <a:rPr lang="en-US" sz="3200" b="1" dirty="0" smtClean="0"/>
              <a:t>When a wave travels through a medium, it transfers </a:t>
            </a:r>
            <a:r>
              <a:rPr lang="en-US" sz="3200" b="1" u="sng" dirty="0" smtClean="0">
                <a:solidFill>
                  <a:srgbClr val="FFFF00"/>
                </a:solidFill>
              </a:rPr>
              <a:t>energy</a:t>
            </a:r>
            <a:endParaRPr lang="en-US" sz="5400" b="1" dirty="0">
              <a:solidFill>
                <a:srgbClr val="FFFF00"/>
              </a:solidFill>
            </a:endParaRPr>
          </a:p>
          <a:p>
            <a:endParaRPr lang="en-US" sz="4000" b="1" dirty="0" smtClean="0">
              <a:solidFill>
                <a:srgbClr val="FFFF00"/>
              </a:solidFill>
            </a:endParaRPr>
          </a:p>
        </p:txBody>
      </p:sp>
      <p:pic>
        <p:nvPicPr>
          <p:cNvPr id="1026" name="Picture 2" descr="C:\Users\Owner\Temporary Internet Files\Content.IE5\B2I0OF75\Blue-waves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7572" y="3728852"/>
            <a:ext cx="1851021" cy="132348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82536" y="5058887"/>
            <a:ext cx="498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Air</a:t>
            </a:r>
            <a:endParaRPr lang="en-US" dirty="0"/>
          </a:p>
        </p:txBody>
      </p:sp>
      <p:pic>
        <p:nvPicPr>
          <p:cNvPr id="1036" name="Picture 12" descr="C:\Users\Owner\Temporary Internet Files\Content.IE5\B2I0OF75\wavediagram[1]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8099" y="3108117"/>
            <a:ext cx="2400300" cy="201930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4073237" y="5130140"/>
            <a:ext cx="843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Water</a:t>
            </a:r>
            <a:endParaRPr lang="en-US" dirty="0"/>
          </a:p>
        </p:txBody>
      </p:sp>
      <p:pic>
        <p:nvPicPr>
          <p:cNvPr id="1043" name="Picture 19" descr="C:\Users\Owner\Temporary Internet Files\Content.IE5\J257O541\earthquake-weaves[1]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6637" y="3068904"/>
            <a:ext cx="2724250" cy="1847480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7398327" y="5082639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Earth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85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dirty="0" smtClean="0"/>
              <a:t>Parts of a Wave</a:t>
            </a:r>
            <a:endParaRPr lang="en-US" sz="7200" b="1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2099118"/>
            <a:ext cx="9144000" cy="1968428"/>
          </a:xfrm>
        </p:spPr>
        <p:txBody>
          <a:bodyPr>
            <a:normAutofit/>
          </a:bodyPr>
          <a:lstStyle/>
          <a:p>
            <a:r>
              <a:rPr lang="en-US" sz="4000" b="1" u="sng" dirty="0" smtClean="0">
                <a:solidFill>
                  <a:srgbClr val="FFFF00"/>
                </a:solidFill>
              </a:rPr>
              <a:t>Amplitude</a:t>
            </a:r>
            <a:r>
              <a:rPr lang="en-US" sz="4000" b="1" dirty="0" smtClean="0">
                <a:solidFill>
                  <a:srgbClr val="FFFF00"/>
                </a:solidFill>
              </a:rPr>
              <a:t> </a:t>
            </a:r>
            <a:r>
              <a:rPr lang="en-US" sz="4000" b="1" dirty="0" smtClean="0"/>
              <a:t>(A)– </a:t>
            </a:r>
            <a:r>
              <a:rPr lang="en-US" sz="3200" b="1" dirty="0" smtClean="0"/>
              <a:t>the maximum height a wave rises above or below the surface </a:t>
            </a:r>
            <a:r>
              <a:rPr lang="en-US" sz="3200" b="1" dirty="0"/>
              <a:t>p</a:t>
            </a:r>
            <a:r>
              <a:rPr lang="en-US" sz="3200" b="1" dirty="0" smtClean="0"/>
              <a:t>osition</a:t>
            </a:r>
            <a:r>
              <a:rPr lang="en-US" sz="3200" b="1" dirty="0" smtClean="0"/>
              <a:t>; </a:t>
            </a:r>
            <a:r>
              <a:rPr lang="en-US" sz="3200" b="1" dirty="0" smtClean="0">
                <a:solidFill>
                  <a:srgbClr val="FFFF00"/>
                </a:solidFill>
              </a:rPr>
              <a:t>a representation of its energy; </a:t>
            </a:r>
            <a:r>
              <a:rPr lang="en-US" sz="3200" b="1" dirty="0" smtClean="0"/>
              <a:t>measured in meters, [m].</a:t>
            </a:r>
          </a:p>
          <a:p>
            <a:pPr marL="0" indent="0">
              <a:buNone/>
            </a:pPr>
            <a:endParaRPr lang="en-US" b="1" dirty="0" smtClean="0">
              <a:solidFill>
                <a:srgbClr val="FFFF00"/>
              </a:solidFill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8" r="5723" b="6304"/>
          <a:stretch/>
        </p:blipFill>
        <p:spPr bwMode="auto">
          <a:xfrm>
            <a:off x="864423" y="4133530"/>
            <a:ext cx="7448551" cy="2724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569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dirty="0" smtClean="0"/>
              <a:t>Parts of a Wave</a:t>
            </a:r>
            <a:endParaRPr lang="en-US" sz="7200" b="1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2051617"/>
            <a:ext cx="8843310" cy="2311328"/>
          </a:xfrm>
        </p:spPr>
        <p:txBody>
          <a:bodyPr>
            <a:normAutofit/>
          </a:bodyPr>
          <a:lstStyle/>
          <a:p>
            <a:r>
              <a:rPr lang="en-US" sz="4000" b="1" u="sng" dirty="0" smtClean="0">
                <a:solidFill>
                  <a:srgbClr val="FFFF00"/>
                </a:solidFill>
              </a:rPr>
              <a:t>Wavelength</a:t>
            </a:r>
            <a:r>
              <a:rPr lang="en-US" sz="4000" b="1" dirty="0" smtClean="0">
                <a:solidFill>
                  <a:srgbClr val="FFFF00"/>
                </a:solidFill>
              </a:rPr>
              <a:t> </a:t>
            </a:r>
            <a:r>
              <a:rPr lang="en-US" sz="4000" b="1" dirty="0" smtClean="0"/>
              <a:t>(</a:t>
            </a:r>
            <a:r>
              <a:rPr lang="el-GR" sz="4000" b="1" i="1" dirty="0" smtClean="0">
                <a:latin typeface="Times New Roman"/>
                <a:cs typeface="Times New Roman"/>
              </a:rPr>
              <a:t>λ</a:t>
            </a:r>
            <a:r>
              <a:rPr lang="en-US" sz="4000" b="1" dirty="0" smtClean="0">
                <a:latin typeface="Times New Roman"/>
                <a:cs typeface="Times New Roman"/>
              </a:rPr>
              <a:t>)</a:t>
            </a:r>
            <a:r>
              <a:rPr lang="en-US" sz="4000" b="1" dirty="0" smtClean="0"/>
              <a:t>– </a:t>
            </a:r>
            <a:r>
              <a:rPr lang="en-US" sz="3200" b="1" dirty="0" smtClean="0"/>
              <a:t>the distance from one point on a wave to the same exact point on the next cycle of the wave; measured in meters, [m].</a:t>
            </a:r>
          </a:p>
          <a:p>
            <a:pPr marL="0" indent="0">
              <a:buNone/>
            </a:pPr>
            <a:endParaRPr lang="en-US" b="1" dirty="0" smtClean="0">
              <a:solidFill>
                <a:srgbClr val="FFFF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2" r="3984" b="7678"/>
          <a:stretch/>
        </p:blipFill>
        <p:spPr bwMode="auto">
          <a:xfrm>
            <a:off x="1712767" y="4052888"/>
            <a:ext cx="5691872" cy="280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179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 descr="Transverse vs Longitudinal Pic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504" y="878774"/>
            <a:ext cx="8819919" cy="5771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dirty="0" smtClean="0"/>
              <a:t>Parts of a Wave</a:t>
            </a:r>
            <a:endParaRPr lang="en-US" sz="7200" b="1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2087241"/>
            <a:ext cx="8843310" cy="2008897"/>
          </a:xfrm>
        </p:spPr>
        <p:txBody>
          <a:bodyPr>
            <a:normAutofit/>
          </a:bodyPr>
          <a:lstStyle/>
          <a:p>
            <a:r>
              <a:rPr lang="en-US" sz="4000" b="1" u="sng" dirty="0" smtClean="0"/>
              <a:t>Period</a:t>
            </a:r>
            <a:r>
              <a:rPr lang="en-US" sz="4000" b="1" dirty="0" smtClean="0"/>
              <a:t> (</a:t>
            </a:r>
            <a:r>
              <a:rPr lang="en-US" sz="4000" b="1" i="1" dirty="0"/>
              <a:t>T</a:t>
            </a:r>
            <a:r>
              <a:rPr lang="en-US" sz="4000" b="1" dirty="0" smtClean="0"/>
              <a:t>)– </a:t>
            </a:r>
            <a:r>
              <a:rPr lang="en-US" sz="3200" b="1" dirty="0" smtClean="0"/>
              <a:t>the </a:t>
            </a:r>
            <a:r>
              <a:rPr lang="en-US" sz="3200" b="1" dirty="0" smtClean="0">
                <a:solidFill>
                  <a:srgbClr val="FFFF00"/>
                </a:solidFill>
              </a:rPr>
              <a:t>time</a:t>
            </a:r>
            <a:r>
              <a:rPr lang="en-US" sz="3200" b="1" dirty="0" smtClean="0"/>
              <a:t>, in seconds, </a:t>
            </a:r>
            <a:r>
              <a:rPr lang="en-US" sz="3200" b="1" dirty="0" smtClean="0">
                <a:solidFill>
                  <a:srgbClr val="FFFF00"/>
                </a:solidFill>
              </a:rPr>
              <a:t>it takes for one full cycle </a:t>
            </a:r>
            <a:r>
              <a:rPr lang="en-US" sz="3200" b="1" dirty="0" smtClean="0"/>
              <a:t>(wavelength) of a wave to pass a point.  </a:t>
            </a:r>
          </a:p>
        </p:txBody>
      </p:sp>
      <p:pic>
        <p:nvPicPr>
          <p:cNvPr id="28676" name="Picture 4" descr="http://www.minelab.com/__files/i/5890/Period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882" y="4831345"/>
            <a:ext cx="5953640" cy="1890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123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dirty="0" smtClean="0"/>
              <a:t>Parts of a Wave</a:t>
            </a:r>
            <a:endParaRPr lang="en-US" sz="7200" b="1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00690" y="2077099"/>
            <a:ext cx="8843310" cy="2214983"/>
          </a:xfrm>
        </p:spPr>
        <p:txBody>
          <a:bodyPr>
            <a:normAutofit/>
          </a:bodyPr>
          <a:lstStyle/>
          <a:p>
            <a:r>
              <a:rPr lang="en-US" sz="4000" b="1" u="sng" dirty="0" smtClean="0"/>
              <a:t>Frequency</a:t>
            </a:r>
            <a:r>
              <a:rPr lang="en-US" sz="4000" b="1" dirty="0" smtClean="0"/>
              <a:t> (</a:t>
            </a:r>
            <a:r>
              <a:rPr lang="en-US" sz="4000" b="1" i="1" dirty="0" smtClean="0"/>
              <a:t>f</a:t>
            </a:r>
            <a:r>
              <a:rPr lang="en-US" sz="4000" b="1" dirty="0" smtClean="0"/>
              <a:t>) </a:t>
            </a:r>
            <a:r>
              <a:rPr lang="en-US" sz="4000" b="1" dirty="0" smtClean="0">
                <a:solidFill>
                  <a:srgbClr val="FFFF00"/>
                </a:solidFill>
              </a:rPr>
              <a:t>– </a:t>
            </a:r>
            <a:r>
              <a:rPr lang="en-US" sz="3200" b="1" dirty="0" smtClean="0">
                <a:solidFill>
                  <a:srgbClr val="FFFF00"/>
                </a:solidFill>
              </a:rPr>
              <a:t>how many full cycles pass a point in one second, </a:t>
            </a:r>
            <a:r>
              <a:rPr lang="en-US" sz="3200" b="1" dirty="0" smtClean="0"/>
              <a:t>measured in units of Hertz [Hz]. The frequency is one over the period of the wave.</a:t>
            </a:r>
          </a:p>
          <a:p>
            <a:pPr marL="0" indent="0">
              <a:buNone/>
            </a:pPr>
            <a:endParaRPr lang="en-US" b="1" dirty="0" smtClean="0">
              <a:solidFill>
                <a:srgbClr val="FFFF00"/>
              </a:solidFill>
            </a:endParaRPr>
          </a:p>
        </p:txBody>
      </p:sp>
      <p:sp>
        <p:nvSpPr>
          <p:cNvPr id="8194" name="AutoShape 2" descr="Image result for images of waves of different frequenci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6" name="Picture 4" descr="http://upload.wikimedia.org/wikipedia/commons/thumb/6/6d/Sine_waves_different_frequencies.svg/800px-Sine_waves_different_frequencies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4103" y="5173808"/>
            <a:ext cx="6746534" cy="1529690"/>
          </a:xfrm>
          <a:prstGeom prst="rect">
            <a:avLst/>
          </a:prstGeom>
          <a:solidFill>
            <a:schemeClr val="tx1"/>
          </a:solidFill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5571847"/>
              </p:ext>
            </p:extLst>
          </p:nvPr>
        </p:nvGraphicFramePr>
        <p:xfrm>
          <a:off x="7007290" y="3750927"/>
          <a:ext cx="1923801" cy="12579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7" name="Equation" r:id="rId4" imgW="431640" imgH="393480" progId="Equation.3">
                  <p:embed/>
                </p:oleObj>
              </mc:Choice>
              <mc:Fallback>
                <p:oleObj name="Equation" r:id="rId4" imgW="431640" imgH="3934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7290" y="3750927"/>
                        <a:ext cx="1923801" cy="125794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0989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dirty="0" smtClean="0"/>
              <a:t>Parts of a Wave</a:t>
            </a:r>
            <a:endParaRPr lang="en-US" sz="7200" b="1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67340" y="2241622"/>
            <a:ext cx="8843310" cy="2311328"/>
          </a:xfrm>
        </p:spPr>
        <p:txBody>
          <a:bodyPr>
            <a:normAutofit/>
          </a:bodyPr>
          <a:lstStyle/>
          <a:p>
            <a:r>
              <a:rPr lang="en-US" sz="4000" b="1" u="sng" dirty="0" smtClean="0">
                <a:solidFill>
                  <a:srgbClr val="FFFF00"/>
                </a:solidFill>
              </a:rPr>
              <a:t>Speed</a:t>
            </a:r>
            <a:r>
              <a:rPr lang="en-US" sz="4000" b="1" dirty="0" smtClean="0">
                <a:solidFill>
                  <a:srgbClr val="FFFF00"/>
                </a:solidFill>
              </a:rPr>
              <a:t> (</a:t>
            </a:r>
            <a:r>
              <a:rPr lang="en-US" sz="4000" b="1" i="1" dirty="0" smtClean="0">
                <a:solidFill>
                  <a:srgbClr val="FFFF00"/>
                </a:solidFill>
              </a:rPr>
              <a:t>v</a:t>
            </a:r>
            <a:r>
              <a:rPr lang="en-US" sz="4000" b="1" dirty="0" smtClean="0">
                <a:solidFill>
                  <a:srgbClr val="FFFF00"/>
                </a:solidFill>
              </a:rPr>
              <a:t>)– </a:t>
            </a:r>
            <a:r>
              <a:rPr lang="en-US" sz="3200" b="1" dirty="0" smtClean="0"/>
              <a:t>how fast one wavelength travels in one period of time; measured in meters per second [m/s]</a:t>
            </a:r>
          </a:p>
          <a:p>
            <a:pPr marL="0" indent="0">
              <a:buNone/>
            </a:pPr>
            <a:endParaRPr lang="en-US" sz="4000" b="1" dirty="0" smtClean="0">
              <a:solidFill>
                <a:srgbClr val="FFFF00"/>
              </a:solidFill>
            </a:endParaRPr>
          </a:p>
        </p:txBody>
      </p:sp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42556" y="3911621"/>
            <a:ext cx="5057715" cy="2677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5784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erlin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CPO Presentation">
  <a:themeElements>
    <a:clrScheme name="CPO Presentation 7">
      <a:dk1>
        <a:srgbClr val="CC3300"/>
      </a:dk1>
      <a:lt1>
        <a:srgbClr val="FFFFFF"/>
      </a:lt1>
      <a:dk2>
        <a:srgbClr val="800000"/>
      </a:dk2>
      <a:lt2>
        <a:srgbClr val="4D4D4D"/>
      </a:lt2>
      <a:accent1>
        <a:srgbClr val="CC6600"/>
      </a:accent1>
      <a:accent2>
        <a:srgbClr val="000000"/>
      </a:accent2>
      <a:accent3>
        <a:srgbClr val="FFFFFF"/>
      </a:accent3>
      <a:accent4>
        <a:srgbClr val="AE2A00"/>
      </a:accent4>
      <a:accent5>
        <a:srgbClr val="E2B8AA"/>
      </a:accent5>
      <a:accent6>
        <a:srgbClr val="000000"/>
      </a:accent6>
      <a:hlink>
        <a:srgbClr val="008000"/>
      </a:hlink>
      <a:folHlink>
        <a:srgbClr val="666633"/>
      </a:folHlink>
    </a:clrScheme>
    <a:fontScheme name="CPO Presentation">
      <a:majorFont>
        <a:latin typeface="Futura Md BT"/>
        <a:ea typeface=""/>
        <a:cs typeface=""/>
      </a:majorFont>
      <a:minorFont>
        <a:latin typeface="Futura Md B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accent1"/>
          </a:buClr>
          <a:buSzPct val="90000"/>
          <a:buFont typeface="Wingdings" pitchFamily="2" charset="2"/>
          <a:buNone/>
          <a:tabLst/>
          <a:defRPr kumimoji="0" lang="en-US" altLang="en-US" sz="20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Gill Sans MT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accent1"/>
          </a:buClr>
          <a:buSzPct val="90000"/>
          <a:buFont typeface="Wingdings" pitchFamily="2" charset="2"/>
          <a:buNone/>
          <a:tabLst/>
          <a:defRPr kumimoji="0" lang="en-US" altLang="en-US" sz="20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Gill Sans MT" pitchFamily="34" charset="0"/>
          </a:defRPr>
        </a:defPPr>
      </a:lstStyle>
    </a:lnDef>
  </a:objectDefaults>
  <a:extraClrSchemeLst>
    <a:extraClrScheme>
      <a:clrScheme name="CPO Presentation 1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PO Presentatio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0000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AAAAAA"/>
        </a:accent5>
        <a:accent6>
          <a:srgbClr val="000000"/>
        </a:accent6>
        <a:hlink>
          <a:srgbClr val="000000"/>
        </a:hlink>
        <a:folHlink>
          <a:srgbClr val="00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PO Presentation 3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FF0000"/>
        </a:accent1>
        <a:accent2>
          <a:srgbClr val="FFFF00"/>
        </a:accent2>
        <a:accent3>
          <a:srgbClr val="AAAAAA"/>
        </a:accent3>
        <a:accent4>
          <a:srgbClr val="DADADA"/>
        </a:accent4>
        <a:accent5>
          <a:srgbClr val="FFAAAA"/>
        </a:accent5>
        <a:accent6>
          <a:srgbClr val="E7E700"/>
        </a:accent6>
        <a:hlink>
          <a:srgbClr val="FF00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PO Presentation 4">
        <a:dk1>
          <a:srgbClr val="0000CC"/>
        </a:dk1>
        <a:lt1>
          <a:srgbClr val="FFFFFF"/>
        </a:lt1>
        <a:dk2>
          <a:srgbClr val="003399"/>
        </a:dk2>
        <a:lt2>
          <a:srgbClr val="4D4D4D"/>
        </a:lt2>
        <a:accent1>
          <a:srgbClr val="FF0000"/>
        </a:accent1>
        <a:accent2>
          <a:srgbClr val="000000"/>
        </a:accent2>
        <a:accent3>
          <a:srgbClr val="FFFFFF"/>
        </a:accent3>
        <a:accent4>
          <a:srgbClr val="0000AE"/>
        </a:accent4>
        <a:accent5>
          <a:srgbClr val="FFAAAA"/>
        </a:accent5>
        <a:accent6>
          <a:srgbClr val="000000"/>
        </a:accent6>
        <a:hlink>
          <a:srgbClr val="008000"/>
        </a:hlink>
        <a:folHlink>
          <a:srgbClr val="00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PO Presentation 5">
        <a:dk1>
          <a:srgbClr val="000066"/>
        </a:dk1>
        <a:lt1>
          <a:srgbClr val="FFFFFF"/>
        </a:lt1>
        <a:dk2>
          <a:srgbClr val="008080"/>
        </a:dk2>
        <a:lt2>
          <a:srgbClr val="4D4D4D"/>
        </a:lt2>
        <a:accent1>
          <a:srgbClr val="FF0000"/>
        </a:accent1>
        <a:accent2>
          <a:srgbClr val="000000"/>
        </a:accent2>
        <a:accent3>
          <a:srgbClr val="FFFFFF"/>
        </a:accent3>
        <a:accent4>
          <a:srgbClr val="000056"/>
        </a:accent4>
        <a:accent5>
          <a:srgbClr val="FFAAAA"/>
        </a:accent5>
        <a:accent6>
          <a:srgbClr val="000000"/>
        </a:accent6>
        <a:hlink>
          <a:srgbClr val="008000"/>
        </a:hlink>
        <a:folHlink>
          <a:srgbClr val="00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PO Presentation 6">
        <a:dk1>
          <a:srgbClr val="009999"/>
        </a:dk1>
        <a:lt1>
          <a:srgbClr val="FFFFFF"/>
        </a:lt1>
        <a:dk2>
          <a:srgbClr val="008080"/>
        </a:dk2>
        <a:lt2>
          <a:srgbClr val="4D4D4D"/>
        </a:lt2>
        <a:accent1>
          <a:srgbClr val="CC3300"/>
        </a:accent1>
        <a:accent2>
          <a:srgbClr val="000000"/>
        </a:accent2>
        <a:accent3>
          <a:srgbClr val="FFFFFF"/>
        </a:accent3>
        <a:accent4>
          <a:srgbClr val="008282"/>
        </a:accent4>
        <a:accent5>
          <a:srgbClr val="E2ADAA"/>
        </a:accent5>
        <a:accent6>
          <a:srgbClr val="000000"/>
        </a:accent6>
        <a:hlink>
          <a:srgbClr val="0080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PO Presentation 7">
        <a:dk1>
          <a:srgbClr val="CC3300"/>
        </a:dk1>
        <a:lt1>
          <a:srgbClr val="FFFFFF"/>
        </a:lt1>
        <a:dk2>
          <a:srgbClr val="800000"/>
        </a:dk2>
        <a:lt2>
          <a:srgbClr val="4D4D4D"/>
        </a:lt2>
        <a:accent1>
          <a:srgbClr val="CC6600"/>
        </a:accent1>
        <a:accent2>
          <a:srgbClr val="000000"/>
        </a:accent2>
        <a:accent3>
          <a:srgbClr val="FFFFFF"/>
        </a:accent3>
        <a:accent4>
          <a:srgbClr val="AE2A00"/>
        </a:accent4>
        <a:accent5>
          <a:srgbClr val="E2B8AA"/>
        </a:accent5>
        <a:accent6>
          <a:srgbClr val="000000"/>
        </a:accent6>
        <a:hlink>
          <a:srgbClr val="0080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TC104033917[[fn=Berlin]]</Template>
  <TotalTime>2112</TotalTime>
  <Words>394</Words>
  <Application>Microsoft Office PowerPoint</Application>
  <PresentationFormat>On-screen Show (4:3)</PresentationFormat>
  <Paragraphs>58</Paragraphs>
  <Slides>16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Berlin</vt:lpstr>
      <vt:lpstr>CPO Presentation</vt:lpstr>
      <vt:lpstr>Equation</vt:lpstr>
      <vt:lpstr>PowerPoint Presentation</vt:lpstr>
      <vt:lpstr>What is a wave?</vt:lpstr>
      <vt:lpstr>What is a medium?</vt:lpstr>
      <vt:lpstr>Parts of a Wave</vt:lpstr>
      <vt:lpstr>Parts of a Wave</vt:lpstr>
      <vt:lpstr>PowerPoint Presentation</vt:lpstr>
      <vt:lpstr>Parts of a Wave</vt:lpstr>
      <vt:lpstr>Parts of a Wave</vt:lpstr>
      <vt:lpstr>Parts of a Wave</vt:lpstr>
      <vt:lpstr>Two Types of Waves</vt:lpstr>
      <vt:lpstr>Types of Mechanical Waves</vt:lpstr>
      <vt:lpstr>Types of Electromagnetic Waves</vt:lpstr>
      <vt:lpstr>Types of Waves</vt:lpstr>
      <vt:lpstr>Parts of a Transverse Wave</vt:lpstr>
      <vt:lpstr>Types of Waves</vt:lpstr>
      <vt:lpstr>Parts of a Longitudinal Wave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Arushana Ali</dc:creator>
  <cp:lastModifiedBy>Michelle Gallagher</cp:lastModifiedBy>
  <cp:revision>64</cp:revision>
  <cp:lastPrinted>2019-05-14T14:17:57Z</cp:lastPrinted>
  <dcterms:created xsi:type="dcterms:W3CDTF">2013-07-15T20:24:27Z</dcterms:created>
  <dcterms:modified xsi:type="dcterms:W3CDTF">2020-03-05T17:52:16Z</dcterms:modified>
</cp:coreProperties>
</file>